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029" r:id="rId2"/>
    <p:sldId id="1030" r:id="rId3"/>
    <p:sldId id="1035" r:id="rId4"/>
    <p:sldId id="1036" r:id="rId5"/>
    <p:sldId id="1031" r:id="rId6"/>
    <p:sldId id="1034" r:id="rId7"/>
    <p:sldId id="1033" r:id="rId8"/>
    <p:sldId id="1032" r:id="rId9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920CB5D4-9DA5-406D-8BAA-8E207F910EA7}">
          <p14:sldIdLst>
            <p14:sldId id="1029"/>
            <p14:sldId id="1030"/>
            <p14:sldId id="1035"/>
            <p14:sldId id="1036"/>
            <p14:sldId id="1031"/>
            <p14:sldId id="1034"/>
            <p14:sldId id="1033"/>
            <p14:sldId id="10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Cuppens" initials="NC" lastIdx="2" clrIdx="0">
    <p:extLst>
      <p:ext uri="{19B8F6BF-5375-455C-9EA6-DF929625EA0E}">
        <p15:presenceInfo xmlns:p15="http://schemas.microsoft.com/office/powerpoint/2012/main" userId="S::nicolas.cuppens@uvsq.fr::060fde00-0208-4225-af9a-c7585486f8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150"/>
    <a:srgbClr val="000000"/>
    <a:srgbClr val="C7D739"/>
    <a:srgbClr val="AB2169"/>
    <a:srgbClr val="E7F0EE"/>
    <a:srgbClr val="CBDFDB"/>
    <a:srgbClr val="E7FFFE"/>
    <a:srgbClr val="009893"/>
    <a:srgbClr val="009792"/>
    <a:srgbClr val="008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87" autoAdjust="0"/>
    <p:restoredTop sz="94249" autoAdjust="0"/>
  </p:normalViewPr>
  <p:slideViewPr>
    <p:cSldViewPr snapToGrid="0" snapToObjects="1">
      <p:cViewPr varScale="1">
        <p:scale>
          <a:sx n="69" d="100"/>
          <a:sy n="69" d="100"/>
        </p:scale>
        <p:origin x="111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4062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44DA4A73-A6E1-5943-85FF-F34FC650778E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EF7DFE17-7EB8-7F4D-98E3-2F9112FCA1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286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42C41AA2-9D03-5E41-B4B9-D26627792276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B258A342-9C87-9542-BBA6-7C7EFBC68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225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5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3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3.jp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3.jp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3.jp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8.jp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9.jp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0.jp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2.jp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3.jp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4.jp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5.jp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6.jp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8.png"/><Relationship Id="rId4" Type="http://schemas.openxmlformats.org/officeDocument/2006/relationships/image" Target="../media/image2.jpg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9.jpg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648" y="4176045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3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85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rgbClr val="551257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CC7F20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CE4F46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5B518E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0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83923"/>
            <a:ext cx="5719668" cy="877434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6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025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3280"/>
            <a:ext cx="5719668" cy="876064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724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987599A-87B9-4689-CD43-205492BC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4350633-58C8-9D10-BB61-31BF74F02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6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391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335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90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648" y="452083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3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7560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0"/>
            <a:ext cx="5719668" cy="893949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978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2"/>
            <a:ext cx="5719668" cy="882025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438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2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589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4"/>
            <a:ext cx="5719668" cy="876063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5573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0274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3284"/>
            <a:ext cx="5719668" cy="87010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3284"/>
            <a:ext cx="5719668" cy="87010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062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19"/>
            <a:ext cx="5719668" cy="882026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648" y="452083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4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117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2"/>
            <a:ext cx="5719668" cy="882025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55394"/>
            <a:ext cx="5719668" cy="893950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2026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737"/>
            <a:ext cx="5719668" cy="88761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7"/>
            <a:ext cx="5719668" cy="893950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691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7"/>
            <a:ext cx="5719668" cy="893950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9248"/>
            <a:ext cx="5719668" cy="87010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648" y="452083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3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0117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7"/>
            <a:ext cx="5719668" cy="893950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0"/>
            <a:ext cx="5719668" cy="893949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2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83923"/>
            <a:ext cx="5719668" cy="877434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643BB8A-A024-2E61-FF07-98EE71D95110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Espace réservé du contenu 3">
            <a:extLst>
              <a:ext uri="{FF2B5EF4-FFF2-40B4-BE49-F238E27FC236}">
                <a16:creationId xmlns:a16="http://schemas.microsoft.com/office/drawing/2014/main" id="{D1D755B4-5533-F889-239B-58B91064B45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101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3280"/>
            <a:ext cx="5719668" cy="876064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A56A480-D8AA-B242-D696-7D70368C8322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E2B84EC8-3A19-B07D-7269-D6FAC5709F0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5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022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987599A-87B9-4689-CD43-205492BC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439DD2E0-5542-F7B4-D4CA-968F07EE45CE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418546F1-2E04-ED5A-1856-666F5E237B6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43662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21F26C20-9BFE-B7B7-414E-DFB58442EAEE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703511B2-9A57-83CF-C20B-01A1A796BDA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07866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EE3E6D00-5C54-E663-AE84-E524997EB6CF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A2092900-D03A-F335-C81C-68F60EE288C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482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rgbClr val="551257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182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0"/>
            <a:ext cx="5719668" cy="893949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3D4A29B2-FE3E-A98E-6404-2EFF2E000AF2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F0DF5C47-8058-0A35-9634-D88A7C7874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6948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2"/>
            <a:ext cx="5719668" cy="882025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8CDF0638-E3BA-B7B3-F889-E3D0CCAE00D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5386D2C7-6C95-BE5E-2BCA-9FE96923693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14971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2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DEFAC355-896B-997A-069A-594B63C82CCC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EF10E940-39DE-5898-8BAC-42108C80942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801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4"/>
            <a:ext cx="5719668" cy="876063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21818BE1-C0DA-B700-4067-7FEEE2B0F387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2A2C558C-4B34-678C-C45F-BEA0559F755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707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7C357E7B-C533-E0D9-3808-D16E46522561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384D5907-C21A-FB78-1D12-786AEB25AE6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2693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7318"/>
            <a:ext cx="5750464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ABCB2A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tx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606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55398"/>
            <a:ext cx="5750464" cy="905873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009C8B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628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55395"/>
            <a:ext cx="5750464" cy="899912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008AA9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8880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7321"/>
            <a:ext cx="5750464" cy="905875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CAC34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88800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1356"/>
            <a:ext cx="5750464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6D6E6D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19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00816E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73285"/>
            <a:ext cx="5750464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EEC819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tx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7709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73285"/>
            <a:ext cx="5750464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6BC1C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56056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1364"/>
            <a:ext cx="5750464" cy="89991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CE4F46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24885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7320"/>
            <a:ext cx="5750464" cy="899912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B518E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8057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1364"/>
            <a:ext cx="5750464" cy="89991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0585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1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56716"/>
            <a:ext cx="5719668" cy="904642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6" name="Imag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039" y="1129376"/>
            <a:ext cx="6082228" cy="5017840"/>
          </a:xfrm>
          <a:prstGeom prst="rect">
            <a:avLst/>
          </a:prstGeom>
        </p:spPr>
      </p:pic>
      <p:pic>
        <p:nvPicPr>
          <p:cNvPr id="7" name="Image 3" descr="logo-UVSQ-2020-RVB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  <p:pic>
        <p:nvPicPr>
          <p:cNvPr id="5" name="Image 4" descr="uvsq-logo-cmjn copie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68478"/>
            <a:ext cx="313944" cy="34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91149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2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59027"/>
            <a:ext cx="5719668" cy="89031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5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  <p:pic>
        <p:nvPicPr>
          <p:cNvPr id="3" name="Imag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09" y="1122567"/>
            <a:ext cx="6878563" cy="55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9892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" descr="logo-UVSQ-2020-RVB.jpg">
            <a:extLst>
              <a:ext uri="{FF2B5EF4-FFF2-40B4-BE49-F238E27FC236}">
                <a16:creationId xmlns:a16="http://schemas.microsoft.com/office/drawing/2014/main" id="{7260EC9C-2C4C-424D-B18B-5A1223B91D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04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006D7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36822C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31323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4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09F36-A5FE-EE41-9DF3-5E2A67ADDE44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43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4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5E24C-6BF8-4940-B5BE-10DEDE99CF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1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12" r:id="rId2"/>
    <p:sldLayoutId id="2147483713" r:id="rId3"/>
    <p:sldLayoutId id="2147483714" r:id="rId4"/>
    <p:sldLayoutId id="2147483711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715" r:id="rId15"/>
    <p:sldLayoutId id="2147483722" r:id="rId16"/>
    <p:sldLayoutId id="2147484028" r:id="rId17"/>
    <p:sldLayoutId id="2147483717" r:id="rId18"/>
    <p:sldLayoutId id="2147483718" r:id="rId19"/>
    <p:sldLayoutId id="2147483719" r:id="rId20"/>
    <p:sldLayoutId id="2147483720" r:id="rId21"/>
    <p:sldLayoutId id="2147483721" r:id="rId22"/>
    <p:sldLayoutId id="2147483723" r:id="rId23"/>
    <p:sldLayoutId id="2147483724" r:id="rId24"/>
    <p:sldLayoutId id="2147483690" r:id="rId25"/>
    <p:sldLayoutId id="2147483689" r:id="rId26"/>
    <p:sldLayoutId id="2147483653" r:id="rId27"/>
    <p:sldLayoutId id="2147483684" r:id="rId28"/>
    <p:sldLayoutId id="2147483685" r:id="rId29"/>
    <p:sldLayoutId id="2147483686" r:id="rId30"/>
    <p:sldLayoutId id="2147483687" r:id="rId31"/>
    <p:sldLayoutId id="2147483688" r:id="rId32"/>
    <p:sldLayoutId id="2147483691" r:id="rId33"/>
    <p:sldLayoutId id="2147483692" r:id="rId34"/>
    <p:sldLayoutId id="2147483651" r:id="rId35"/>
    <p:sldLayoutId id="2147483693" r:id="rId36"/>
    <p:sldLayoutId id="2147483694" r:id="rId37"/>
    <p:sldLayoutId id="2147483695" r:id="rId38"/>
    <p:sldLayoutId id="2147483696" r:id="rId39"/>
    <p:sldLayoutId id="2147483697" r:id="rId40"/>
    <p:sldLayoutId id="2147483698" r:id="rId41"/>
    <p:sldLayoutId id="2147483699" r:id="rId42"/>
    <p:sldLayoutId id="2147483700" r:id="rId43"/>
    <p:sldLayoutId id="2147483701" r:id="rId44"/>
    <p:sldLayoutId id="2147484029" r:id="rId45"/>
    <p:sldLayoutId id="2147484032" r:id="rId46"/>
    <p:sldLayoutId id="2147484033" r:id="rId47"/>
    <p:sldLayoutId id="2147484034" r:id="rId48"/>
    <p:sldLayoutId id="2147484035" r:id="rId49"/>
    <p:sldLayoutId id="2147484036" r:id="rId50"/>
    <p:sldLayoutId id="2147484037" r:id="rId51"/>
    <p:sldLayoutId id="2147484038" r:id="rId52"/>
    <p:sldLayoutId id="2147484039" r:id="rId53"/>
    <p:sldLayoutId id="2147484040" r:id="rId54"/>
    <p:sldLayoutId id="2147483655" r:id="rId55"/>
    <p:sldLayoutId id="2147483657" r:id="rId56"/>
    <p:sldLayoutId id="2147483658" r:id="rId57"/>
    <p:sldLayoutId id="2147483659" r:id="rId58"/>
    <p:sldLayoutId id="2147483660" r:id="rId59"/>
    <p:sldLayoutId id="2147483661" r:id="rId60"/>
    <p:sldLayoutId id="2147483662" r:id="rId61"/>
    <p:sldLayoutId id="2147483663" r:id="rId62"/>
    <p:sldLayoutId id="2147483664" r:id="rId63"/>
    <p:sldLayoutId id="2147483665" r:id="rId64"/>
    <p:sldLayoutId id="2147484030" r:id="rId65"/>
    <p:sldLayoutId id="2147484031" r:id="rId66"/>
    <p:sldLayoutId id="2147484041" r:id="rId67"/>
  </p:sldLayoutIdLst>
  <p:txStyles>
    <p:titleStyle>
      <a:lvl1pPr algn="ctr" defTabSz="342891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42891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342891" algn="l" defTabSz="342891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3428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342891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342891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7164F4EE-CBAA-05B7-384B-7FB0F30113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Projets ponctuels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34661A79-440E-1CD1-C056-22AA6DF70B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381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90A97E8F-95C1-4AC6-644F-C2AFEF9E0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</p:spPr>
        <p:txBody>
          <a:bodyPr>
            <a:normAutofit/>
          </a:bodyPr>
          <a:lstStyle/>
          <a:p>
            <a:r>
              <a:rPr lang="fr-FR" b="1" u="sng" dirty="0"/>
              <a:t>Présentation</a:t>
            </a:r>
            <a:r>
              <a:rPr lang="fr-FR" dirty="0"/>
              <a:t> : </a:t>
            </a:r>
          </a:p>
          <a:p>
            <a:r>
              <a:rPr lang="fr-FR" dirty="0"/>
              <a:t>Description synthétique du projet (3 à 5 lignes)</a:t>
            </a:r>
          </a:p>
          <a:p>
            <a:r>
              <a:rPr lang="fr-FR" dirty="0"/>
              <a:t>Nombre d’étudiants bénéficiaires</a:t>
            </a:r>
          </a:p>
          <a:p>
            <a:r>
              <a:rPr lang="fr-FR" dirty="0"/>
              <a:t>Campus concerné(s)</a:t>
            </a:r>
          </a:p>
          <a:p>
            <a:endParaRPr lang="fr-FR" dirty="0"/>
          </a:p>
          <a:p>
            <a:r>
              <a:rPr lang="fr-FR" b="1" u="sng" dirty="0"/>
              <a:t>Porteur de projet</a:t>
            </a:r>
            <a:r>
              <a:rPr lang="fr-FR" dirty="0"/>
              <a:t> : Prénom NOM – Fonction</a:t>
            </a:r>
          </a:p>
          <a:p>
            <a:endParaRPr lang="fr-FR" dirty="0"/>
          </a:p>
          <a:p>
            <a:r>
              <a:rPr lang="fr-FR" b="1" u="sng" dirty="0"/>
              <a:t>Budget global</a:t>
            </a:r>
            <a:r>
              <a:rPr lang="fr-FR" dirty="0"/>
              <a:t> : XXX € </a:t>
            </a:r>
          </a:p>
          <a:p>
            <a:endParaRPr lang="fr-FR" dirty="0"/>
          </a:p>
          <a:p>
            <a:r>
              <a:rPr lang="fr-FR" b="1" u="sng" dirty="0"/>
              <a:t>Financement CVEC</a:t>
            </a:r>
            <a:r>
              <a:rPr lang="fr-FR" dirty="0"/>
              <a:t> : XXX €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A97E7E0-6AB5-D001-6647-184DD0C7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37" y="166688"/>
            <a:ext cx="6318339" cy="889000"/>
          </a:xfrm>
        </p:spPr>
        <p:txBody>
          <a:bodyPr/>
          <a:lstStyle/>
          <a:p>
            <a:pPr algn="l"/>
            <a:r>
              <a:rPr lang="fr-FR" dirty="0"/>
              <a:t>1/ Intitulé du projet – Composante</a:t>
            </a:r>
          </a:p>
        </p:txBody>
      </p:sp>
    </p:spTree>
    <p:extLst>
      <p:ext uri="{BB962C8B-B14F-4D97-AF65-F5344CB8AC3E}">
        <p14:creationId xmlns:p14="http://schemas.microsoft.com/office/powerpoint/2010/main" val="21601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43115-2942-20B7-D0B0-E9EB00E92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Pourquoi ce projet 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Besoins identifiés auprès des étudiants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Éléments de contexte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Retour sur l’édition précédente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C3305FB-FC8E-11F7-D228-7A86652E4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 et besoins identifiés</a:t>
            </a:r>
          </a:p>
        </p:txBody>
      </p:sp>
    </p:spTree>
    <p:extLst>
      <p:ext uri="{BB962C8B-B14F-4D97-AF65-F5344CB8AC3E}">
        <p14:creationId xmlns:p14="http://schemas.microsoft.com/office/powerpoint/2010/main" val="141229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2AA799F-5A61-4344-4F02-DB3682C88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Consultation étudiante</a:t>
            </a:r>
          </a:p>
        </p:txBody>
      </p:sp>
      <p:sp>
        <p:nvSpPr>
          <p:cNvPr id="4" name="Espace réservé de l'image en ligne 3">
            <a:extLst>
              <a:ext uri="{FF2B5EF4-FFF2-40B4-BE49-F238E27FC236}">
                <a16:creationId xmlns:a16="http://schemas.microsoft.com/office/drawing/2014/main" id="{AA1375F1-6D67-9229-4D7B-8D79605BB7B2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F50937-3E1F-694D-E6F0-D6B677F8F8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Comment les étudiants ont-ils été consultés ou impliqués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Méthode utilisée (enquêtes, échanges avec les associations ou élus, groupes de travail…)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Résultats obtenus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Taux de participation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Insérer 2 à 3 graphiques</a:t>
            </a:r>
          </a:p>
        </p:txBody>
      </p:sp>
    </p:spTree>
    <p:extLst>
      <p:ext uri="{BB962C8B-B14F-4D97-AF65-F5344CB8AC3E}">
        <p14:creationId xmlns:p14="http://schemas.microsoft.com/office/powerpoint/2010/main" val="369117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F7E3F9F-B637-49A3-9110-776E30C4A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Récapituler les objectifs principaux (3 à 4 objectifs) en lien avec les thématiques d'intervention de la CVEC et les axes du schéma directeur de la vie étudiante</a:t>
            </a:r>
          </a:p>
          <a:p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Présenter les impacts attendus (nombre d’étudiants touchés, effets attendus, bénéfices pour la vie étudiante…)</a:t>
            </a:r>
          </a:p>
          <a:p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Indicateurs de succès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545A1EC-CC81-2526-C45E-C22CE0EDC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3407412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69F86EE-E676-C67E-7C9B-9F4554722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Indiquer les éléments suivants (selon le type de projet)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Calendrier et étapes de réalisation du projet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Programme prévisionnel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Moyens mobilisés et partenaires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Actions de communication prévues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Dimension responsable et inclusive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Points de vigilance et contraintes identifiées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4DACA06-5379-F31B-F19F-00C98473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Déroulement et mise en œuvre</a:t>
            </a:r>
          </a:p>
        </p:txBody>
      </p:sp>
    </p:spTree>
    <p:extLst>
      <p:ext uri="{BB962C8B-B14F-4D97-AF65-F5344CB8AC3E}">
        <p14:creationId xmlns:p14="http://schemas.microsoft.com/office/powerpoint/2010/main" val="187980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E3167E5E-B240-45CF-67ED-99E19FE5F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Illustrations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1E3A6F24-E0C7-43D8-65CB-517F97189DBC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ECFDFC42-5604-3692-583E-48D0B98E8B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00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2DFA2195-BD34-A8BB-6139-97C52AD4A1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814973"/>
          <a:ext cx="8229599" cy="4096416"/>
        </p:xfrm>
        <a:graphic>
          <a:graphicData uri="http://schemas.openxmlformats.org/drawingml/2006/table">
            <a:tbl>
              <a:tblPr/>
              <a:tblGrid>
                <a:gridCol w="2717682">
                  <a:extLst>
                    <a:ext uri="{9D8B030D-6E8A-4147-A177-3AD203B41FA5}">
                      <a16:colId xmlns:a16="http://schemas.microsoft.com/office/drawing/2014/main" val="2435757217"/>
                    </a:ext>
                  </a:extLst>
                </a:gridCol>
                <a:gridCol w="683886">
                  <a:extLst>
                    <a:ext uri="{9D8B030D-6E8A-4147-A177-3AD203B41FA5}">
                      <a16:colId xmlns:a16="http://schemas.microsoft.com/office/drawing/2014/main" val="2241282660"/>
                    </a:ext>
                  </a:extLst>
                </a:gridCol>
                <a:gridCol w="1377979">
                  <a:extLst>
                    <a:ext uri="{9D8B030D-6E8A-4147-A177-3AD203B41FA5}">
                      <a16:colId xmlns:a16="http://schemas.microsoft.com/office/drawing/2014/main" val="3824781307"/>
                    </a:ext>
                  </a:extLst>
                </a:gridCol>
                <a:gridCol w="1918964">
                  <a:extLst>
                    <a:ext uri="{9D8B030D-6E8A-4147-A177-3AD203B41FA5}">
                      <a16:colId xmlns:a16="http://schemas.microsoft.com/office/drawing/2014/main" val="1077724256"/>
                    </a:ext>
                  </a:extLst>
                </a:gridCol>
                <a:gridCol w="683886">
                  <a:extLst>
                    <a:ext uri="{9D8B030D-6E8A-4147-A177-3AD203B41FA5}">
                      <a16:colId xmlns:a16="http://schemas.microsoft.com/office/drawing/2014/main" val="70610252"/>
                    </a:ext>
                  </a:extLst>
                </a:gridCol>
                <a:gridCol w="847202">
                  <a:extLst>
                    <a:ext uri="{9D8B030D-6E8A-4147-A177-3AD203B41FA5}">
                      <a16:colId xmlns:a16="http://schemas.microsoft.com/office/drawing/2014/main" val="1475372216"/>
                    </a:ext>
                  </a:extLst>
                </a:gridCol>
              </a:tblGrid>
              <a:tr h="306313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DÉPENSES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RECETTES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028386"/>
                  </a:ext>
                </a:extLst>
              </a:tr>
              <a:tr h="30631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Libellé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TTC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 de dépense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Libellé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Demande effectuée 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100285"/>
                  </a:ext>
                </a:extLst>
              </a:tr>
              <a:tr h="254750"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Postes de dépenses :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Subventions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:</a:t>
                      </a:r>
                      <a:endParaRPr lang="fr-FR" sz="800" b="1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062789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CVEC UVSQ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208957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Fondation UVSQ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86243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Collectivités locales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063022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CROUS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631951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Université Paris-Saclay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1022681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Autre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6099234"/>
                  </a:ext>
                </a:extLst>
              </a:tr>
              <a:tr h="254750"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Evaluation des coûts annexes (selon nature du projet) :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Fonds propres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:</a:t>
                      </a:r>
                      <a:endParaRPr lang="fr-FR" sz="800" b="1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203857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Charges de personnel UVSQ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Budget de service / direction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642993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Contributions en nature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088868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Frais de communication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510960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Audit / étude de faisabilité du projet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3793044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Charges fixes de fonctionnement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686218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Entretien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531428"/>
                  </a:ext>
                </a:extLst>
              </a:tr>
              <a:tr h="2052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Autres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808080"/>
                          </a:solidFill>
                          <a:effectLst/>
                          <a:latin typeface="Arial" panose="020B0604020202020204" pitchFamily="34" charset="0"/>
                        </a:rPr>
                        <a:t>Choississez un élément…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281705"/>
                  </a:ext>
                </a:extLst>
              </a:tr>
              <a:tr h="30631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DES DÉPENSES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DES RECETTES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-   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5420902"/>
                  </a:ext>
                </a:extLst>
              </a:tr>
            </a:tbl>
          </a:graphicData>
        </a:graphic>
      </p:graphicFrame>
      <p:sp>
        <p:nvSpPr>
          <p:cNvPr id="3" name="Titre 2">
            <a:extLst>
              <a:ext uri="{FF2B5EF4-FFF2-40B4-BE49-F238E27FC236}">
                <a16:creationId xmlns:a16="http://schemas.microsoft.com/office/drawing/2014/main" id="{AE13A4BC-1E39-8790-1328-58F0DD443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Aspects financiers</a:t>
            </a:r>
          </a:p>
        </p:txBody>
      </p:sp>
    </p:spTree>
    <p:extLst>
      <p:ext uri="{BB962C8B-B14F-4D97-AF65-F5344CB8AC3E}">
        <p14:creationId xmlns:p14="http://schemas.microsoft.com/office/powerpoint/2010/main" val="10849644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VSQ">
      <a:dk1>
        <a:srgbClr val="3A3B3A"/>
      </a:dk1>
      <a:lt1>
        <a:sysClr val="window" lastClr="FFFFFF"/>
      </a:lt1>
      <a:dk2>
        <a:srgbClr val="FFF10B"/>
      </a:dk2>
      <a:lt2>
        <a:srgbClr val="EEA420"/>
      </a:lt2>
      <a:accent1>
        <a:srgbClr val="CB5147"/>
      </a:accent1>
      <a:accent2>
        <a:srgbClr val="009E8C"/>
      </a:accent2>
      <a:accent3>
        <a:srgbClr val="C7D739"/>
      </a:accent3>
      <a:accent4>
        <a:srgbClr val="5B518E"/>
      </a:accent4>
      <a:accent5>
        <a:srgbClr val="551257"/>
      </a:accent5>
      <a:accent6>
        <a:srgbClr val="0083A0"/>
      </a:accent6>
      <a:hlink>
        <a:srgbClr val="58A332"/>
      </a:hlink>
      <a:folHlink>
        <a:srgbClr val="505150"/>
      </a:folHlink>
    </a:clrScheme>
    <a:fontScheme name="Gotham">
      <a:majorFont>
        <a:latin typeface="Gotham Black"/>
        <a:ea typeface=""/>
        <a:cs typeface=""/>
      </a:majorFont>
      <a:minorFont>
        <a:latin typeface="Gotham Book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38906</TotalTime>
  <Words>441</Words>
  <Application>Microsoft Office PowerPoint</Application>
  <PresentationFormat>Affichage à l'écran (4:3)</PresentationFormat>
  <Paragraphs>135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Gotham Black</vt:lpstr>
      <vt:lpstr>Gotham Bold</vt:lpstr>
      <vt:lpstr>Gotham Book</vt:lpstr>
      <vt:lpstr>Wingdings</vt:lpstr>
      <vt:lpstr>Thème Office</vt:lpstr>
      <vt:lpstr>Projets ponctuels</vt:lpstr>
      <vt:lpstr>1/ Intitulé du projet – Composante</vt:lpstr>
      <vt:lpstr>Contexte et besoins identifiés</vt:lpstr>
      <vt:lpstr>Consultation étudiante</vt:lpstr>
      <vt:lpstr>Objectifs</vt:lpstr>
      <vt:lpstr>Déroulement et mise en œuvre</vt:lpstr>
      <vt:lpstr>Illustrations</vt:lpstr>
      <vt:lpstr>Aspects financiers</vt:lpstr>
    </vt:vector>
  </TitlesOfParts>
  <Company>UVSQ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 Dircom</dc:creator>
  <cp:lastModifiedBy>Adrien Lafage</cp:lastModifiedBy>
  <cp:revision>2001</cp:revision>
  <cp:lastPrinted>2022-01-26T15:49:08Z</cp:lastPrinted>
  <dcterms:created xsi:type="dcterms:W3CDTF">2018-06-28T14:08:28Z</dcterms:created>
  <dcterms:modified xsi:type="dcterms:W3CDTF">2026-05-22T16:02:25Z</dcterms:modified>
</cp:coreProperties>
</file>